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Karl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6">
          <p15:clr>
            <a:srgbClr val="A4A3A4"/>
          </p15:clr>
        </p15:guide>
        <p15:guide id="2" pos="41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6" orient="horz"/>
        <p:guide pos="41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oboto-regular.fntdata"/><Relationship Id="rId43" Type="http://schemas.openxmlformats.org/officeDocument/2006/relationships/slide" Target="slides/slide36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Karla-bold.fntdata"/><Relationship Id="rId52" Type="http://schemas.openxmlformats.org/officeDocument/2006/relationships/font" Target="fonts/Karla-regular.fntdata"/><Relationship Id="rId11" Type="http://schemas.openxmlformats.org/officeDocument/2006/relationships/slide" Target="slides/slide4.xml"/><Relationship Id="rId55" Type="http://schemas.openxmlformats.org/officeDocument/2006/relationships/font" Target="fonts/Karla-boldItalic.fntdata"/><Relationship Id="rId10" Type="http://schemas.openxmlformats.org/officeDocument/2006/relationships/slide" Target="slides/slide3.xml"/><Relationship Id="rId54" Type="http://schemas.openxmlformats.org/officeDocument/2006/relationships/font" Target="fonts/Karla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baab6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baab6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e13f75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e13f75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e13f75a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e13f75a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e13f75a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e13f75a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e13f75a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e13f75a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e13f75a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6e13f75a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e13f75a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e13f75a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e13f75a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e13f75a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e13f75a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e13f75a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e13f75a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e13f75a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e13f75a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e13f75a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baab62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baab62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6e13f75a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6e13f75a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e13f75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e13f75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6e13f75a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6e13f75a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6e13f75a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6e13f75a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6e13f75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6e13f75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e13f75a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e13f75a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6e13f75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6e13f75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e13f75a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e13f75a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e13f75a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e13f75a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6e13f75a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6e13f75a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d3ec8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d3ec8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6e13f75a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6e13f75a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e13f75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e13f75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6e13f75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6e13f75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6e13f75a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6e13f75a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6e13f75a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6e13f75a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6e13f75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6e13f75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13df3b69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13df3b69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e13f7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e13f7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e13f75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e13f75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e13f75a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e13f75a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e13f75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e13f75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e13f75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e13f75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e13f75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e13f75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F3F3F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anyone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2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0" name="Google Shape;60;p2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4" name="Google Shape;64;p2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2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8" name="Google Shape;68;p2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69" name="Google Shape;69;p2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4" name="Google Shape;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7" name="Google Shape;8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5" name="Google Shape;95;p33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35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0" name="Google Shape;100;p35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35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36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4" name="Google Shape;104;p36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37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8" name="Google Shape;108;p37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38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2" name="Google Shape;112;p38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3" name="Google Shape;113;p38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8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3" name="Google Shape;23;p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9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7" name="Google Shape;27;p9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10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1" name="Google Shape;31;p10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43" name="Google Shape;43;p1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3" name="Google Shape;73;p2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4" name="Google Shape;74;p24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ofolios.com/internships" TargetMode="External"/><Relationship Id="rId4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hs.berkeley.edu/counseling/satellite/chavez" TargetMode="External"/><Relationship Id="rId4" Type="http://schemas.openxmlformats.org/officeDocument/2006/relationships/hyperlink" Target="https://uhs.berkeley.edu/counseling/satellite/chavez" TargetMode="External"/><Relationship Id="rId5" Type="http://schemas.openxmlformats.org/officeDocument/2006/relationships/hyperlink" Target="https://uhs.berkeley.edu/emergency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dd.io/queue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 txBox="1"/>
          <p:nvPr>
            <p:ph idx="4294967295" type="body"/>
          </p:nvPr>
        </p:nvSpPr>
        <p:spPr>
          <a:xfrm>
            <a:off x="6539475" y="2105475"/>
            <a:ext cx="9093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:D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8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can work</a:t>
            </a:r>
            <a:endParaRPr/>
          </a:p>
        </p:txBody>
      </p:sp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457200" y="1259544"/>
            <a:ext cx="34929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Tech Company (in-house design team)</a:t>
            </a:r>
            <a:endParaRPr b="1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Big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Facebook, Google, Adobe, etc.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Unicorn Startups/Mid-sized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Airbnb, Slack, etc.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Startup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Blend, Medium, anything</a:t>
            </a:r>
            <a:endParaRPr/>
          </a:p>
        </p:txBody>
      </p:sp>
      <p:sp>
        <p:nvSpPr>
          <p:cNvPr id="180" name="Google Shape;180;p48"/>
          <p:cNvSpPr txBox="1"/>
          <p:nvPr>
            <p:ph idx="1" type="body"/>
          </p:nvPr>
        </p:nvSpPr>
        <p:spPr>
          <a:xfrm>
            <a:off x="4242925" y="1259544"/>
            <a:ext cx="34929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Design Agency/Firm</a:t>
            </a:r>
            <a:endParaRPr b="1"/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</a:pPr>
            <a:r>
              <a:rPr lang="en"/>
              <a:t>IDEO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Uneo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Frog Design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Instrument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… etc. etc.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9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Getting the Job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You are more than your job, GPA, salary, and role!</a:t>
            </a:r>
            <a:endParaRPr b="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Recruitment Structure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/>
        </p:nvSpPr>
        <p:spPr>
          <a:xfrm>
            <a:off x="595500" y="3289725"/>
            <a:ext cx="79530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0a. Decide on what you want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1" name="Google Shape;201;p52"/>
          <p:cNvSpPr txBox="1"/>
          <p:nvPr/>
        </p:nvSpPr>
        <p:spPr>
          <a:xfrm>
            <a:off x="595500" y="3777825"/>
            <a:ext cx="4884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Figure out your interests, have genuine interest (hopefully)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2" name="Google Shape;2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88" y="465375"/>
            <a:ext cx="6449037" cy="27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his is where i go life coach on 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0a. Decide on what you want (sorry it’s gonna get existential up in here)</a:t>
            </a:r>
            <a:endParaRPr/>
          </a:p>
        </p:txBody>
      </p:sp>
      <p:sp>
        <p:nvSpPr>
          <p:cNvPr id="213" name="Google Shape;213;p5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Access your strengths and interests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part of the process do you enjoy the most?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are you best at?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Talking to folks and understanding their pain points (User </a:t>
            </a:r>
            <a:r>
              <a:rPr lang="en"/>
              <a:t>Researcher</a:t>
            </a:r>
            <a:r>
              <a:rPr lang="en"/>
              <a:t>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Designing components and visual design (UI Designer/Graphic Designer)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Putting pieces together and creating experiences (Interaction designer/UX designer/Service designer)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Generalist — love it all (Product Designer)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Generalist but want to touch business, strategy, and technical sides (Product Manager)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0a. Decide on what you want (sorry it’s gonna get existential up in here)</a:t>
            </a:r>
            <a:endParaRPr/>
          </a:p>
        </p:txBody>
      </p:sp>
      <p:sp>
        <p:nvSpPr>
          <p:cNvPr id="219" name="Google Shape;219;p55"/>
          <p:cNvSpPr txBox="1"/>
          <p:nvPr>
            <p:ph idx="1" type="body"/>
          </p:nvPr>
        </p:nvSpPr>
        <p:spPr>
          <a:xfrm>
            <a:off x="502925" y="1028700"/>
            <a:ext cx="8138100" cy="387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 you want to get out of your experience?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 you want to learn, specifically?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Write down your goals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kind of work environment do you want to be in?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Tech Corporations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Fab perks, lots of interns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Tech guilt lmao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Startups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More responsibility, ownership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Tight-knit community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Agency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Variety of work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Difficult to get, secretive, demanding af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/>
        </p:nvSpPr>
        <p:spPr>
          <a:xfrm>
            <a:off x="566275" y="2094950"/>
            <a:ext cx="3703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0b. Show your best self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5" name="Google Shape;225;p56"/>
          <p:cNvSpPr txBox="1"/>
          <p:nvPr/>
        </p:nvSpPr>
        <p:spPr>
          <a:xfrm>
            <a:off x="566275" y="2695550"/>
            <a:ext cx="3575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Polish your resume and portfolio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075" y="1031625"/>
            <a:ext cx="3497400" cy="2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/>
        </p:nvSpPr>
        <p:spPr>
          <a:xfrm>
            <a:off x="283975" y="1738095"/>
            <a:ext cx="4884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1. Online Application + Cold Email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2" name="Google Shape;232;p57"/>
          <p:cNvSpPr txBox="1"/>
          <p:nvPr/>
        </p:nvSpPr>
        <p:spPr>
          <a:xfrm>
            <a:off x="283975" y="2717663"/>
            <a:ext cx="4884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Applying online (</a:t>
            </a:r>
            <a:r>
              <a:rPr i="1" lang="en" sz="18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cofolios.com/internships</a:t>
            </a: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), Googling, etc. Cue Linkedin Stalking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3" name="Google Shape;2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875" y="1089488"/>
            <a:ext cx="3497400" cy="2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25" name="Google Shape;125;p40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Final Projects due tonight at 11:59pm! (we’re going to close the form, so please don’t be late) 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Final Presentations this Wednesday!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Prizes :’) 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But you’re all winners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Last Lecture rn!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">
                <a:solidFill>
                  <a:schemeClr val="lt2"/>
                </a:solidFill>
              </a:rPr>
              <a:t>Mental Health Resources — Stressful &amp; Demanding Times</a:t>
            </a:r>
            <a:endParaRPr b="1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 u="sng">
                <a:solidFill>
                  <a:schemeClr val="lt2"/>
                </a:solidFill>
                <a:hlinkClick r:id="rId3"/>
              </a:rPr>
              <a:t>D</a:t>
            </a:r>
            <a:r>
              <a:rPr lang="en" u="sng">
                <a:solidFill>
                  <a:schemeClr val="lt2"/>
                </a:solidFill>
                <a:hlinkClick r:id="rId4"/>
              </a:rPr>
              <a:t>rop-In Counseling @ Cesar Chavez Center 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 u="sng">
                <a:solidFill>
                  <a:schemeClr val="lt2"/>
                </a:solidFill>
                <a:hlinkClick r:id="rId5"/>
              </a:rPr>
              <a:t>UHS Emergency/Crisis Resources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8"/>
          <p:cNvSpPr txBox="1"/>
          <p:nvPr/>
        </p:nvSpPr>
        <p:spPr>
          <a:xfrm>
            <a:off x="702275" y="2052600"/>
            <a:ext cx="371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2. Phone Screen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9" name="Google Shape;239;p58"/>
          <p:cNvSpPr txBox="1"/>
          <p:nvPr/>
        </p:nvSpPr>
        <p:spPr>
          <a:xfrm>
            <a:off x="702275" y="2519200"/>
            <a:ext cx="3428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Making sure you’re not a robot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™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0" name="Google Shape;2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725" y="9144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/>
          <p:nvPr/>
        </p:nvSpPr>
        <p:spPr>
          <a:xfrm>
            <a:off x="702275" y="2052600"/>
            <a:ext cx="371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. Portfolio Review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6" name="Google Shape;246;p59"/>
          <p:cNvSpPr txBox="1"/>
          <p:nvPr/>
        </p:nvSpPr>
        <p:spPr>
          <a:xfrm>
            <a:off x="702275" y="2519200"/>
            <a:ext cx="3428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Show your best work (and self)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7" name="Google Shape;2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975" y="703150"/>
            <a:ext cx="4031400" cy="3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0"/>
          <p:cNvSpPr txBox="1"/>
          <p:nvPr/>
        </p:nvSpPr>
        <p:spPr>
          <a:xfrm>
            <a:off x="702275" y="2052600"/>
            <a:ext cx="371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4. Design Challenge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3" name="Google Shape;253;p60"/>
          <p:cNvSpPr txBox="1"/>
          <p:nvPr/>
        </p:nvSpPr>
        <p:spPr>
          <a:xfrm>
            <a:off x="702275" y="2519200"/>
            <a:ext cx="3428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App Crit, Take Home, Whiteboard Challenge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4" name="Google Shape;2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75" y="800000"/>
            <a:ext cx="3978300" cy="29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1"/>
          <p:cNvSpPr txBox="1"/>
          <p:nvPr/>
        </p:nvSpPr>
        <p:spPr>
          <a:xfrm>
            <a:off x="554663" y="1584750"/>
            <a:ext cx="371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5. Onsite (more)</a:t>
            </a:r>
            <a:endParaRPr b="1" sz="2400">
              <a:solidFill>
                <a:srgbClr val="0000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0" name="Google Shape;260;p61"/>
          <p:cNvSpPr txBox="1"/>
          <p:nvPr/>
        </p:nvSpPr>
        <p:spPr>
          <a:xfrm>
            <a:off x="554675" y="2051350"/>
            <a:ext cx="34287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 combination of aforementioned, speaking 1:1 w/ designers, behavioral interviews (AKA, don’t be a robot, show and have genuine interest in the company)</a:t>
            </a:r>
            <a:endParaRPr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61" name="Google Shape;2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87" y="773550"/>
            <a:ext cx="4185600" cy="31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w/ Recruiters &amp; Designers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a Recruiter</a:t>
            </a:r>
            <a:endParaRPr/>
          </a:p>
        </p:txBody>
      </p:sp>
      <p:sp>
        <p:nvSpPr>
          <p:cNvPr id="272" name="Google Shape;272;p63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Ask about internship positions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Gas yourself up!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have you done at Berkeley? What’s your involvement in design?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Sell yourself bc we’re not a design school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Talk about how much you love the company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Educate yourself about company’s mission (a lot of people don’t do this lmao)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does company’s motivation align with yours?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a Designer</a:t>
            </a:r>
            <a:endParaRPr/>
          </a:p>
        </p:txBody>
      </p:sp>
      <p:sp>
        <p:nvSpPr>
          <p:cNvPr id="278" name="Google Shape;278;p6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</a:pPr>
            <a:r>
              <a:rPr lang="en"/>
              <a:t>Learn more about what their role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Ask about their journey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is their interested/investment in where they work?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Learn more about them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did they get to where they are today?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they’re interested in about the product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Learn more about design culture at their company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Stalk their socials and understand who they are (personally)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Designers love twitter :’) try to make a connection. Like their tweets lmao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Be … interested!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Questions — Recruiter</a:t>
            </a:r>
            <a:endParaRPr/>
          </a:p>
        </p:txBody>
      </p:sp>
      <p:sp>
        <p:nvSpPr>
          <p:cNvPr id="284" name="Google Shape;284;p6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does the structure of the internship program look like?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kinds of projects will I be able to work on?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does the company do internally? (hackathons, off-sites, etc.)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does the application process look like?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How many rounds, design challenges, etc.?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Questions — Designer		</a:t>
            </a:r>
            <a:endParaRPr/>
          </a:p>
        </p:txBody>
      </p:sp>
      <p:sp>
        <p:nvSpPr>
          <p:cNvPr id="290" name="Google Shape;290;p6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How did you get into design?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is the most challenging part about designing at Company X?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part of the product do you touch in your daily work?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What does your day-to-day look like?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Advice for me? (entry-level)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Any questions you got from getting to know their socials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Afterwards...</a:t>
            </a:r>
            <a:endParaRPr/>
          </a:p>
        </p:txBody>
      </p:sp>
      <p:sp>
        <p:nvSpPr>
          <p:cNvPr id="296" name="Google Shape;296;p67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Thank them! Email or DM on socials (use your best judgement as to which is appropriate)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Summarize what you learned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Next Steps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/>
              <a:t>Keep in touch!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The Design Industry &amp; Getting a Job</a:t>
            </a:r>
            <a:endParaRPr/>
          </a:p>
        </p:txBody>
      </p:sp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12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benefit of being a student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— in summary...</a:t>
            </a:r>
            <a:endParaRPr/>
          </a:p>
        </p:txBody>
      </p:sp>
      <p:sp>
        <p:nvSpPr>
          <p:cNvPr id="307" name="Google Shape;307;p69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Be yourself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Make friends!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Get involved (if you haven’t already)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Reach out to people in industry, they’ll like you bc you’re YOUNG and they were once YOUNG as well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0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  <a:hlinkClick r:id="rId3"/>
              </a:rPr>
              <a:t>Queue</a:t>
            </a:r>
            <a:r>
              <a:rPr lang="en">
                <a:solidFill>
                  <a:schemeClr val="lt2"/>
                </a:solidFill>
              </a:rPr>
              <a:t>&amp;A (Ask me </a:t>
            </a:r>
            <a:r>
              <a:rPr i="1" lang="en">
                <a:solidFill>
                  <a:schemeClr val="lt2"/>
                </a:solidFill>
              </a:rPr>
              <a:t>literally </a:t>
            </a:r>
            <a:r>
              <a:rPr lang="en">
                <a:solidFill>
                  <a:schemeClr val="lt2"/>
                </a:solidFill>
              </a:rPr>
              <a:t>anything)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y’all submitted</a:t>
            </a:r>
            <a:endParaRPr/>
          </a:p>
        </p:txBody>
      </p:sp>
      <p:sp>
        <p:nvSpPr>
          <p:cNvPr id="318" name="Google Shape;318;p7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We can do a lot on the Frontend it appears, so what do Backend developers do at their basics?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are the job prospects like? I have always thought a job as a designer was rare but how true is that? And do most people come in as designers or move from engineering/marketing to design roles?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Given that I’m not planning to be a designer, which industries desire design skills “on the side”?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Do you have any advice for getting into Front-end for someone who is just starting out but about to graduate?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What’s the biggest challenge you’ve faced going into design?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is the interview process like for frontend?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are certain products/projects you’ve specifically worked on and deployed?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How does a front-end developer best deal with positioning and sizes, since a website must always be scalable throughout many devices?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are some of the hardest design interview questions?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y’all submitted</a:t>
            </a:r>
            <a:endParaRPr/>
          </a:p>
        </p:txBody>
      </p:sp>
      <p:sp>
        <p:nvSpPr>
          <p:cNvPr id="324" name="Google Shape;324;p72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- We can do a lot on the Frontend it appears, so what do Backend developers do at their basics?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are the job prospects like? I have always thought a job as a designer was rare but how true is that? And do most people come in as designers or move from engineering/marketing to design roles?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Given that I’m not planning to be a designer, which industries desire design skills “on the side”?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- Do you have any advice for getting into Front-end for someone who is just starting out but about to graduate?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What’s the biggest challenge you’ve faced going into design?</a:t>
            </a:r>
            <a:endParaRPr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- What is the interview process like for frontend?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- What are certain products/projects you’ve specifically worked on and deployed?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- How does a front-end developer best deal with positioning and sizes, since a website must always be scalable throughout many devices?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/>
              <a:t>- What are some of the hardest design interview questions?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y’all submitted</a:t>
            </a:r>
            <a:endParaRPr/>
          </a:p>
        </p:txBody>
      </p:sp>
      <p:sp>
        <p:nvSpPr>
          <p:cNvPr id="330" name="Google Shape;330;p73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are the job prospects like? I have always thought a job as a designer was rare but how true is that? And do most people come in as designers or move from engineering/marketing to design roles?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Given that I’m not planning to be a designer, which industries desire design skills “on the side”?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What’s the biggest challenge you’ve faced going into design?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are some of the hardest design interview questions?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y’all submitted - pt2</a:t>
            </a:r>
            <a:endParaRPr/>
          </a:p>
        </p:txBody>
      </p:sp>
      <p:sp>
        <p:nvSpPr>
          <p:cNvPr id="336" name="Google Shape;336;p7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resources can I use to continue learning after this class?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do you do when you hit a wall? I find it personally hard to progress and I find myself staring at whatever I have with no progress.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How competitive is it to get a solid design job at one of the leading tech companies? Do most of these people come from art or visual media type backgrounds?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are some design projects that we can do just on our own? How do you </a:t>
            </a:r>
            <a:r>
              <a:rPr lang="en"/>
              <a:t>recommend</a:t>
            </a:r>
            <a:r>
              <a:rPr lang="en"/>
              <a:t> we get into design?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What are some organizations on campus to join?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Why did you get into web design?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last lecture :’) (as instructor)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42" name="Google Shape;142;p4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Industry Overview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How to get a … Job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Recruiting Structure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Talking to Recruiter &amp; Designers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Wrap up &amp; AMA (again)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(thank you to Ryan Rodriguez and Faye Han, prev WDD alum BI alum for creating the foundations of this lecture)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The Design in Industry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can do</a:t>
            </a:r>
            <a:endParaRPr/>
          </a:p>
        </p:txBody>
      </p:sp>
      <p:cxnSp>
        <p:nvCxnSpPr>
          <p:cNvPr id="153" name="Google Shape;153;p45"/>
          <p:cNvCxnSpPr/>
          <p:nvPr/>
        </p:nvCxnSpPr>
        <p:spPr>
          <a:xfrm>
            <a:off x="1550688" y="2547200"/>
            <a:ext cx="5914200" cy="0"/>
          </a:xfrm>
          <a:prstGeom prst="straightConnector1">
            <a:avLst/>
          </a:prstGeom>
          <a:noFill/>
          <a:ln cap="flat" cmpd="sng" w="9525">
            <a:solidFill>
              <a:srgbClr val="75C36E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4" name="Google Shape;154;p45"/>
          <p:cNvSpPr txBox="1"/>
          <p:nvPr/>
        </p:nvSpPr>
        <p:spPr>
          <a:xfrm>
            <a:off x="1176988" y="2902600"/>
            <a:ext cx="1227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UX Researcher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" name="Google Shape;155;p45"/>
          <p:cNvSpPr txBox="1"/>
          <p:nvPr/>
        </p:nvSpPr>
        <p:spPr>
          <a:xfrm>
            <a:off x="-64212" y="2164422"/>
            <a:ext cx="1614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Early in Process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" name="Google Shape;156;p45"/>
          <p:cNvSpPr txBox="1"/>
          <p:nvPr/>
        </p:nvSpPr>
        <p:spPr>
          <a:xfrm>
            <a:off x="7492813" y="2164425"/>
            <a:ext cx="1715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Later</a:t>
            </a: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 in Process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7" name="Google Shape;157;p45"/>
          <p:cNvSpPr txBox="1"/>
          <p:nvPr/>
        </p:nvSpPr>
        <p:spPr>
          <a:xfrm>
            <a:off x="2565413" y="1400000"/>
            <a:ext cx="1227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Interaction Designer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8" name="Google Shape;158;p45"/>
          <p:cNvSpPr txBox="1"/>
          <p:nvPr/>
        </p:nvSpPr>
        <p:spPr>
          <a:xfrm>
            <a:off x="4337713" y="2902600"/>
            <a:ext cx="1227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Visual</a:t>
            </a: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 Designer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9" name="Google Shape;159;p45"/>
          <p:cNvSpPr txBox="1"/>
          <p:nvPr/>
        </p:nvSpPr>
        <p:spPr>
          <a:xfrm>
            <a:off x="5997113" y="1400000"/>
            <a:ext cx="1227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Front End Developer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0" name="Google Shape;160;p45"/>
          <p:cNvSpPr txBox="1"/>
          <p:nvPr/>
        </p:nvSpPr>
        <p:spPr>
          <a:xfrm>
            <a:off x="19" y="3850200"/>
            <a:ext cx="40455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See also: Product Designer, Product Manager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6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why not both? / </a:t>
            </a:r>
            <a:r>
              <a:rPr lang="en"/>
              <a:t>Porque</a:t>
            </a:r>
            <a:r>
              <a:rPr lang="en"/>
              <a:t> no los dos?</a:t>
            </a:r>
            <a:endParaRPr/>
          </a:p>
        </p:txBody>
      </p:sp>
      <p:pic>
        <p:nvPicPr>
          <p:cNvPr id="166" name="Google Shape;1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900" y="1719625"/>
            <a:ext cx="502150" cy="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why not both? / Porque no los dos?</a:t>
            </a:r>
            <a:endParaRPr/>
          </a:p>
        </p:txBody>
      </p:sp>
      <p:pic>
        <p:nvPicPr>
          <p:cNvPr id="172" name="Google Shape;1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900" y="1719625"/>
            <a:ext cx="502150" cy="5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525" y="122975"/>
            <a:ext cx="66675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